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Calibri (MS)" panose="020B0604020202020204" charset="0"/>
      <p:regular r:id="rId18"/>
    </p:embeddedFont>
    <p:embeddedFont>
      <p:font typeface="Calibri (MS) Bold" panose="020B0604020202020204" charset="0"/>
      <p:regular r:id="rId19"/>
    </p:embeddedFont>
    <p:embeddedFont>
      <p:font typeface="Calibri 1" panose="020B0604020202020204" charset="0"/>
      <p:regular r:id="rId20"/>
    </p:embeddedFont>
    <p:embeddedFont>
      <p:font typeface="Calibri 2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Redundant design (n+1)</a:t>
            </a:r>
          </a:p>
          <a:p>
            <a:r>
              <a:rPr lang="en-US"/>
              <a:t>Local approval by the accredited certification body PAVUS (Prague.)</a:t>
            </a:r>
          </a:p>
          <a:p>
            <a:endParaRPr lang="en-US"/>
          </a:p>
          <a:p>
            <a:r>
              <a:rPr lang="en-US"/>
              <a:t>Nowy Dwór Mazowiecki (PL) </a:t>
            </a:r>
          </a:p>
          <a:p>
            <a:r>
              <a:rPr lang="en-US"/>
              <a:t>2 protected areas with ca. 314,000 m3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Redundant design (n+1)</a:t>
            </a:r>
          </a:p>
          <a:p>
            <a:r>
              <a:rPr lang="en-US"/>
              <a:t>Local approval by the accredited certification body PAVUS (Prague.)</a:t>
            </a:r>
          </a:p>
          <a:p>
            <a:endParaRPr lang="en-US"/>
          </a:p>
          <a:p>
            <a:r>
              <a:rPr lang="en-US"/>
              <a:t>Nowy Dwór Mazowiecki (PL) </a:t>
            </a:r>
          </a:p>
          <a:p>
            <a:r>
              <a:rPr lang="en-US"/>
              <a:t>2 protected areas with ca. 314,000 m3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oller@wagner-austria.com" TargetMode="External"/><Relationship Id="rId4" Type="http://schemas.openxmlformats.org/officeDocument/2006/relationships/hyperlink" Target="mailto:pyronova.cz@pyronova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21902" y="3473654"/>
            <a:ext cx="104776" cy="104776"/>
            <a:chOff x="0" y="0"/>
            <a:chExt cx="139701" cy="139701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73237" y="3597480"/>
            <a:ext cx="12755019" cy="1303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2"/>
              </a:lnSpc>
            </a:pPr>
            <a:r>
              <a:rPr lang="en-US" sz="8700" spc="-520">
                <a:solidFill>
                  <a:srgbClr val="E11B22"/>
                </a:solidFill>
                <a:latin typeface="Calibri 1"/>
              </a:rPr>
              <a:t>OXYREDUCT® - TITANUS®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73237" y="5048250"/>
            <a:ext cx="9741526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-175">
                <a:solidFill>
                  <a:srgbClr val="4C5C65"/>
                </a:solidFill>
                <a:latin typeface="Calibri 1"/>
              </a:rPr>
              <a:t>REFERENCE SOLUTION </a:t>
            </a:r>
          </a:p>
          <a:p>
            <a:pPr algn="l">
              <a:lnSpc>
                <a:spcPts val="5400"/>
              </a:lnSpc>
            </a:pPr>
            <a:r>
              <a:rPr lang="en-US" sz="4500" spc="-179">
                <a:solidFill>
                  <a:srgbClr val="4C5C65"/>
                </a:solidFill>
                <a:latin typeface="Calibri 1"/>
              </a:rPr>
              <a:t>FIRE PREVENTION AND EARLY FIRE DETECTION IN A COLD STORAGE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017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9404" y="2707133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050628" y="2612229"/>
            <a:ext cx="12316937" cy="6179345"/>
          </a:xfrm>
          <a:custGeom>
            <a:avLst/>
            <a:gdLst/>
            <a:ahLst/>
            <a:cxnLst/>
            <a:rect l="l" t="t" r="r" b="b"/>
            <a:pathLst>
              <a:path w="12316937" h="6179345">
                <a:moveTo>
                  <a:pt x="0" y="0"/>
                </a:moveTo>
                <a:lnTo>
                  <a:pt x="12316937" y="0"/>
                </a:lnTo>
                <a:lnTo>
                  <a:pt x="12316937" y="6179345"/>
                </a:lnTo>
                <a:lnTo>
                  <a:pt x="0" y="61793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172114" y="2707133"/>
            <a:ext cx="10444811" cy="5989538"/>
          </a:xfrm>
          <a:custGeom>
            <a:avLst/>
            <a:gdLst/>
            <a:ahLst/>
            <a:cxnLst/>
            <a:rect l="l" t="t" r="r" b="b"/>
            <a:pathLst>
              <a:path w="10444811" h="5989538">
                <a:moveTo>
                  <a:pt x="0" y="0"/>
                </a:moveTo>
                <a:lnTo>
                  <a:pt x="10444811" y="0"/>
                </a:lnTo>
                <a:lnTo>
                  <a:pt x="10444811" y="5989538"/>
                </a:lnTo>
                <a:lnTo>
                  <a:pt x="0" y="59895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144000" y="2836638"/>
            <a:ext cx="3903921" cy="2306862"/>
          </a:xfrm>
          <a:custGeom>
            <a:avLst/>
            <a:gdLst/>
            <a:ahLst/>
            <a:cxnLst/>
            <a:rect l="l" t="t" r="r" b="b"/>
            <a:pathLst>
              <a:path w="3903921" h="2306862">
                <a:moveTo>
                  <a:pt x="0" y="0"/>
                </a:moveTo>
                <a:lnTo>
                  <a:pt x="3903921" y="0"/>
                </a:lnTo>
                <a:lnTo>
                  <a:pt x="3903921" y="2306862"/>
                </a:lnTo>
                <a:lnTo>
                  <a:pt x="0" y="23068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279103" y="4072982"/>
            <a:ext cx="1543050" cy="788562"/>
            <a:chOff x="0" y="0"/>
            <a:chExt cx="406400" cy="2076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6400" cy="207687"/>
            </a:xfrm>
            <a:custGeom>
              <a:avLst/>
              <a:gdLst/>
              <a:ahLst/>
              <a:cxnLst/>
              <a:rect l="l" t="t" r="r" b="b"/>
              <a:pathLst>
                <a:path w="406400" h="207687">
                  <a:moveTo>
                    <a:pt x="0" y="0"/>
                  </a:moveTo>
                  <a:lnTo>
                    <a:pt x="406400" y="0"/>
                  </a:lnTo>
                  <a:lnTo>
                    <a:pt x="406400" y="207687"/>
                  </a:lnTo>
                  <a:lnTo>
                    <a:pt x="0" y="207687"/>
                  </a:lnTo>
                  <a:close/>
                </a:path>
              </a:pathLst>
            </a:custGeom>
            <a:solidFill>
              <a:srgbClr val="E11B2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06400" cy="2457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678092" y="2036573"/>
            <a:ext cx="905267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SYSTEM OVERVIEW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172114" y="7818761"/>
            <a:ext cx="1543050" cy="457916"/>
            <a:chOff x="0" y="0"/>
            <a:chExt cx="406400" cy="12060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120604"/>
            </a:xfrm>
            <a:custGeom>
              <a:avLst/>
              <a:gdLst/>
              <a:ahLst/>
              <a:cxnLst/>
              <a:rect l="l" t="t" r="r" b="b"/>
              <a:pathLst>
                <a:path w="406400" h="120604">
                  <a:moveTo>
                    <a:pt x="0" y="0"/>
                  </a:moveTo>
                  <a:lnTo>
                    <a:pt x="406400" y="0"/>
                  </a:lnTo>
                  <a:lnTo>
                    <a:pt x="406400" y="120604"/>
                  </a:lnTo>
                  <a:lnTo>
                    <a:pt x="0" y="120604"/>
                  </a:lnTo>
                  <a:close/>
                </a:path>
              </a:pathLst>
            </a:custGeom>
            <a:solidFill>
              <a:srgbClr val="E11B2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06400" cy="15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172114" y="7761012"/>
            <a:ext cx="1545374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OxySens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394519" y="7818761"/>
            <a:ext cx="1543050" cy="457916"/>
            <a:chOff x="0" y="0"/>
            <a:chExt cx="406400" cy="1206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400" cy="120604"/>
            </a:xfrm>
            <a:custGeom>
              <a:avLst/>
              <a:gdLst/>
              <a:ahLst/>
              <a:cxnLst/>
              <a:rect l="l" t="t" r="r" b="b"/>
              <a:pathLst>
                <a:path w="406400" h="120604">
                  <a:moveTo>
                    <a:pt x="0" y="0"/>
                  </a:moveTo>
                  <a:lnTo>
                    <a:pt x="406400" y="0"/>
                  </a:lnTo>
                  <a:lnTo>
                    <a:pt x="406400" y="120604"/>
                  </a:lnTo>
                  <a:lnTo>
                    <a:pt x="0" y="120604"/>
                  </a:lnTo>
                  <a:close/>
                </a:path>
              </a:pathLst>
            </a:custGeom>
            <a:solidFill>
              <a:srgbClr val="E11B22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06400" cy="15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560824" y="7633037"/>
            <a:ext cx="1957483" cy="712392"/>
            <a:chOff x="0" y="0"/>
            <a:chExt cx="515551" cy="18762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5551" cy="187626"/>
            </a:xfrm>
            <a:custGeom>
              <a:avLst/>
              <a:gdLst/>
              <a:ahLst/>
              <a:cxnLst/>
              <a:rect l="l" t="t" r="r" b="b"/>
              <a:pathLst>
                <a:path w="515551" h="187626">
                  <a:moveTo>
                    <a:pt x="0" y="0"/>
                  </a:moveTo>
                  <a:lnTo>
                    <a:pt x="515551" y="0"/>
                  </a:lnTo>
                  <a:lnTo>
                    <a:pt x="515551" y="187626"/>
                  </a:lnTo>
                  <a:lnTo>
                    <a:pt x="0" y="187626"/>
                  </a:lnTo>
                  <a:close/>
                </a:path>
              </a:pathLst>
            </a:custGeom>
            <a:solidFill>
              <a:srgbClr val="E11B2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15551" cy="2257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504871" y="7723897"/>
            <a:ext cx="2069389" cy="57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1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OxyReduct module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171601" y="5456940"/>
            <a:ext cx="1711291" cy="689203"/>
            <a:chOff x="0" y="0"/>
            <a:chExt cx="450710" cy="18151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50710" cy="181519"/>
            </a:xfrm>
            <a:custGeom>
              <a:avLst/>
              <a:gdLst/>
              <a:ahLst/>
              <a:cxnLst/>
              <a:rect l="l" t="t" r="r" b="b"/>
              <a:pathLst>
                <a:path w="450710" h="181519">
                  <a:moveTo>
                    <a:pt x="0" y="0"/>
                  </a:moveTo>
                  <a:lnTo>
                    <a:pt x="450710" y="0"/>
                  </a:lnTo>
                  <a:lnTo>
                    <a:pt x="450710" y="181519"/>
                  </a:lnTo>
                  <a:lnTo>
                    <a:pt x="0" y="181519"/>
                  </a:lnTo>
                  <a:close/>
                </a:path>
              </a:pathLst>
            </a:custGeom>
            <a:solidFill>
              <a:srgbClr val="E11B22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450710" cy="2196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276779" y="4193994"/>
            <a:ext cx="1545374" cy="58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6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Protected </a:t>
            </a:r>
          </a:p>
          <a:p>
            <a:pPr algn="ctr">
              <a:lnSpc>
                <a:spcPts val="2006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area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94519" y="7792871"/>
            <a:ext cx="1545374" cy="48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Airlock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171601" y="5528273"/>
            <a:ext cx="1711291" cy="58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6"/>
              </a:lnSpc>
            </a:pPr>
            <a:r>
              <a:rPr lang="en-US" sz="2508">
                <a:solidFill>
                  <a:srgbClr val="000000"/>
                </a:solidFill>
                <a:latin typeface="Calibri (MS)"/>
              </a:rPr>
              <a:t>OxyControl panel</a:t>
            </a:r>
          </a:p>
        </p:txBody>
      </p:sp>
      <p:sp>
        <p:nvSpPr>
          <p:cNvPr id="32" name="AutoShape 32"/>
          <p:cNvSpPr/>
          <p:nvPr/>
        </p:nvSpPr>
        <p:spPr>
          <a:xfrm>
            <a:off x="3822153" y="4467263"/>
            <a:ext cx="1122648" cy="311368"/>
          </a:xfrm>
          <a:prstGeom prst="line">
            <a:avLst/>
          </a:prstGeom>
          <a:ln w="38100" cap="flat">
            <a:solidFill>
              <a:srgbClr val="E11B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3" name="AutoShape 33"/>
          <p:cNvSpPr/>
          <p:nvPr/>
        </p:nvSpPr>
        <p:spPr>
          <a:xfrm flipV="1">
            <a:off x="4943639" y="6940016"/>
            <a:ext cx="175750" cy="878745"/>
          </a:xfrm>
          <a:prstGeom prst="line">
            <a:avLst/>
          </a:prstGeom>
          <a:ln w="38100" cap="flat">
            <a:solidFill>
              <a:srgbClr val="E11B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4" name="AutoShape 34"/>
          <p:cNvSpPr/>
          <p:nvPr/>
        </p:nvSpPr>
        <p:spPr>
          <a:xfrm flipH="1" flipV="1">
            <a:off x="9504294" y="6621833"/>
            <a:ext cx="661750" cy="1196928"/>
          </a:xfrm>
          <a:prstGeom prst="line">
            <a:avLst/>
          </a:prstGeom>
          <a:ln w="38100" cap="flat">
            <a:solidFill>
              <a:srgbClr val="E11B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5" name="AutoShape 35"/>
          <p:cNvSpPr/>
          <p:nvPr/>
        </p:nvSpPr>
        <p:spPr>
          <a:xfrm flipH="1" flipV="1">
            <a:off x="11504871" y="6940016"/>
            <a:ext cx="1034694" cy="693021"/>
          </a:xfrm>
          <a:prstGeom prst="line">
            <a:avLst/>
          </a:prstGeom>
          <a:ln w="38100" cap="flat">
            <a:solidFill>
              <a:srgbClr val="E11B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6" name="AutoShape 36"/>
          <p:cNvSpPr/>
          <p:nvPr/>
        </p:nvSpPr>
        <p:spPr>
          <a:xfrm flipH="1">
            <a:off x="12285840" y="5801542"/>
            <a:ext cx="885761" cy="1002989"/>
          </a:xfrm>
          <a:prstGeom prst="line">
            <a:avLst/>
          </a:prstGeom>
          <a:ln w="38100" cap="flat">
            <a:solidFill>
              <a:srgbClr val="E11B2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37" name="TextBox 37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8</a:t>
            </a:r>
          </a:p>
        </p:txBody>
      </p:sp>
      <p:sp>
        <p:nvSpPr>
          <p:cNvPr id="40" name="Freeform 40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638590" y="2488693"/>
            <a:ext cx="1318935" cy="844981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175851" y="1751334"/>
            <a:ext cx="9872889" cy="7220152"/>
          </a:xfrm>
          <a:custGeom>
            <a:avLst/>
            <a:gdLst/>
            <a:ahLst/>
            <a:cxnLst/>
            <a:rect l="l" t="t" r="r" b="b"/>
            <a:pathLst>
              <a:path w="9872889" h="7220152">
                <a:moveTo>
                  <a:pt x="0" y="0"/>
                </a:moveTo>
                <a:lnTo>
                  <a:pt x="9872889" y="0"/>
                </a:lnTo>
                <a:lnTo>
                  <a:pt x="9872889" y="7220151"/>
                </a:lnTo>
                <a:lnTo>
                  <a:pt x="0" y="72201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77461" y="4663577"/>
            <a:ext cx="2771279" cy="1909538"/>
          </a:xfrm>
          <a:custGeom>
            <a:avLst/>
            <a:gdLst/>
            <a:ahLst/>
            <a:cxnLst/>
            <a:rect l="l" t="t" r="r" b="b"/>
            <a:pathLst>
              <a:path w="2771279" h="1909538">
                <a:moveTo>
                  <a:pt x="0" y="0"/>
                </a:moveTo>
                <a:lnTo>
                  <a:pt x="2771279" y="0"/>
                </a:lnTo>
                <a:lnTo>
                  <a:pt x="2771279" y="1909539"/>
                </a:lnTo>
                <a:lnTo>
                  <a:pt x="0" y="190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78092" y="5361410"/>
            <a:ext cx="3081795" cy="2807303"/>
          </a:xfrm>
          <a:custGeom>
            <a:avLst/>
            <a:gdLst/>
            <a:ahLst/>
            <a:cxnLst/>
            <a:rect l="l" t="t" r="r" b="b"/>
            <a:pathLst>
              <a:path w="3081795" h="2807303">
                <a:moveTo>
                  <a:pt x="0" y="0"/>
                </a:moveTo>
                <a:lnTo>
                  <a:pt x="3081795" y="0"/>
                </a:lnTo>
                <a:lnTo>
                  <a:pt x="3081795" y="2807302"/>
                </a:lnTo>
                <a:lnTo>
                  <a:pt x="0" y="28073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78092" y="2036573"/>
            <a:ext cx="11488825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spc="-175">
                <a:solidFill>
                  <a:srgbClr val="E11B22"/>
                </a:solidFill>
                <a:latin typeface="Calibri 1"/>
              </a:rPr>
              <a:t>TITANUS® ASPIRATING SMOKE DETECTOR</a:t>
            </a:r>
          </a:p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 Sensitivity Class A , EN54-20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78092" y="3672761"/>
            <a:ext cx="4739622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Active system –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continuous air sampling to detect smoke particles</a:t>
            </a: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283922" y="8735195"/>
            <a:ext cx="3430729" cy="415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1"/>
              </a:lnSpc>
              <a:spcBef>
                <a:spcPct val="0"/>
              </a:spcBef>
            </a:pPr>
            <a:r>
              <a:rPr lang="en-US" sz="2350" spc="-93">
                <a:solidFill>
                  <a:srgbClr val="4C5C65"/>
                </a:solidFill>
                <a:latin typeface="Calibri 1"/>
                <a:ea typeface="Calibri 1"/>
              </a:rPr>
              <a:t>Approved for -45°C !!!!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9</a:t>
            </a:r>
          </a:p>
        </p:txBody>
      </p:sp>
      <p:sp>
        <p:nvSpPr>
          <p:cNvPr id="17" name="Freeform 17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638590" y="2488693"/>
            <a:ext cx="1318935" cy="844981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78092" y="2036573"/>
            <a:ext cx="11488825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spc="-175">
                <a:solidFill>
                  <a:srgbClr val="E11B22"/>
                </a:solidFill>
                <a:latin typeface="Calibri 1"/>
              </a:rPr>
              <a:t>OXYREDUCT® INSTALLATION </a:t>
            </a:r>
          </a:p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 in Kladno, CZ – 2013 / 2014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0994" y="3286049"/>
            <a:ext cx="9642571" cy="561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Cold Store Warehouse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Net Volume in m³                                                                 165.000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  <a:ea typeface="Calibri (MS)"/>
              </a:rPr>
              <a:t>Temperature                                                                         -22°C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Stored material                                                                     Frozen Food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Goods inbound / outbound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per year                                                                                  660.000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VPSA Nitrogen Generator                                                   5 (n+1 system)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Oxygen Sensors                                                                    11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TITANUS Aspiration System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Class A / ABS pipe                                                                22 / 5900 m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389836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10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9404" y="2707133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017402" y="2971657"/>
            <a:ext cx="4806305" cy="3048627"/>
          </a:xfrm>
          <a:custGeom>
            <a:avLst/>
            <a:gdLst/>
            <a:ahLst/>
            <a:cxnLst/>
            <a:rect l="l" t="t" r="r" b="b"/>
            <a:pathLst>
              <a:path w="4806305" h="3048627">
                <a:moveTo>
                  <a:pt x="0" y="0"/>
                </a:moveTo>
                <a:lnTo>
                  <a:pt x="4806305" y="0"/>
                </a:lnTo>
                <a:lnTo>
                  <a:pt x="4806305" y="3048627"/>
                </a:lnTo>
                <a:lnTo>
                  <a:pt x="0" y="3048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34167" y="6176216"/>
            <a:ext cx="5389540" cy="2047036"/>
          </a:xfrm>
          <a:custGeom>
            <a:avLst/>
            <a:gdLst/>
            <a:ahLst/>
            <a:cxnLst/>
            <a:rect l="l" t="t" r="r" b="b"/>
            <a:pathLst>
              <a:path w="5389540" h="2047036">
                <a:moveTo>
                  <a:pt x="0" y="0"/>
                </a:moveTo>
                <a:lnTo>
                  <a:pt x="5389540" y="0"/>
                </a:lnTo>
                <a:lnTo>
                  <a:pt x="5389540" y="2047036"/>
                </a:lnTo>
                <a:lnTo>
                  <a:pt x="0" y="2047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78092" y="3672761"/>
            <a:ext cx="7410378" cy="45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Automated cold storage (-25 ºC / -13 ºF)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Kladno (CZ) – 2023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Bakery products and confectionery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Storage volume ca. 183,000 m³ – 35,000 pallet slots – ca. 38 m high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Fire protection solution consisting of:</a:t>
            </a:r>
          </a:p>
          <a:p>
            <a:pPr marL="1079499" lvl="2" indent="-359833">
              <a:lnSpc>
                <a:spcPts val="2999"/>
              </a:lnSpc>
              <a:buFont typeface="Arial"/>
              <a:buChar char="⚬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OxyReduct® active fire prevention</a:t>
            </a:r>
          </a:p>
          <a:p>
            <a:pPr marL="1079499" lvl="2" indent="-359833">
              <a:lnSpc>
                <a:spcPts val="2999"/>
              </a:lnSpc>
              <a:buFont typeface="Arial"/>
              <a:buChar char="⚬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Fire detection and alarm with TITANUS® aspirating smoke detectors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682887" y="2063748"/>
            <a:ext cx="3140820" cy="727915"/>
          </a:xfrm>
          <a:custGeom>
            <a:avLst/>
            <a:gdLst/>
            <a:ahLst/>
            <a:cxnLst/>
            <a:rect l="l" t="t" r="r" b="b"/>
            <a:pathLst>
              <a:path w="3140820" h="727915">
                <a:moveTo>
                  <a:pt x="0" y="0"/>
                </a:moveTo>
                <a:lnTo>
                  <a:pt x="3140820" y="0"/>
                </a:lnTo>
                <a:lnTo>
                  <a:pt x="3140820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678092" y="2036573"/>
            <a:ext cx="905267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LA LORRAINE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19198" y="9225770"/>
            <a:ext cx="467590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11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638590" y="2488693"/>
            <a:ext cx="1318935" cy="844981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78092" y="2036573"/>
            <a:ext cx="11488825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4500" spc="-175">
                <a:solidFill>
                  <a:srgbClr val="E11B22"/>
                </a:solidFill>
                <a:latin typeface="Calibri 1"/>
              </a:rPr>
              <a:t>OXYREDUCT®INSTALLATION </a:t>
            </a:r>
          </a:p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 in Kladno, CZ – 2023 /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8092" y="3263120"/>
            <a:ext cx="9642571" cy="561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Cold Store Warehouse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Net Volume in m³                                                                 183.000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  <a:ea typeface="Calibri (MS)"/>
              </a:rPr>
              <a:t>Temperature                                                                         -22°C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Stored material                                                                     Frozen Food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Goods inbound / outbound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per year                                                                                  2.102.400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VPSA Nitrogen Generator                                                   3 (n+1 system)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Oxygen Sensors                                                                    15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TITANUS Aspiration System </a:t>
            </a: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Class A / ABS pipe                                                                28 / 7400 m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568669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12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5102" y="780896"/>
            <a:ext cx="3805832" cy="821685"/>
          </a:xfrm>
          <a:custGeom>
            <a:avLst/>
            <a:gdLst/>
            <a:ahLst/>
            <a:cxnLst/>
            <a:rect l="l" t="t" r="r" b="b"/>
            <a:pathLst>
              <a:path w="3805832" h="821685">
                <a:moveTo>
                  <a:pt x="0" y="0"/>
                </a:moveTo>
                <a:lnTo>
                  <a:pt x="3805832" y="0"/>
                </a:lnTo>
                <a:lnTo>
                  <a:pt x="3805832" y="821685"/>
                </a:lnTo>
                <a:lnTo>
                  <a:pt x="0" y="821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7822" y="2684868"/>
            <a:ext cx="108000" cy="108000"/>
            <a:chOff x="0" y="0"/>
            <a:chExt cx="144000" cy="144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018" cy="144018"/>
            </a:xfrm>
            <a:custGeom>
              <a:avLst/>
              <a:gdLst/>
              <a:ahLst/>
              <a:cxnLst/>
              <a:rect l="l" t="t" r="r" b="b"/>
              <a:pathLst>
                <a:path w="144018" h="144018">
                  <a:moveTo>
                    <a:pt x="0" y="72009"/>
                  </a:moveTo>
                  <a:cubicBezTo>
                    <a:pt x="0" y="32258"/>
                    <a:pt x="32258" y="0"/>
                    <a:pt x="72009" y="0"/>
                  </a:cubicBezTo>
                  <a:cubicBezTo>
                    <a:pt x="111760" y="0"/>
                    <a:pt x="144018" y="32258"/>
                    <a:pt x="144018" y="72009"/>
                  </a:cubicBezTo>
                  <a:cubicBezTo>
                    <a:pt x="144018" y="111760"/>
                    <a:pt x="111760" y="144018"/>
                    <a:pt x="72009" y="144018"/>
                  </a:cubicBezTo>
                  <a:cubicBezTo>
                    <a:pt x="32258" y="144018"/>
                    <a:pt x="0" y="111760"/>
                    <a:pt x="0" y="72009"/>
                  </a:cubicBezTo>
                  <a:close/>
                </a:path>
              </a:pathLst>
            </a:custGeom>
            <a:solidFill>
              <a:srgbClr val="4C5C65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602530" y="195142"/>
            <a:ext cx="3986387" cy="1993193"/>
          </a:xfrm>
          <a:custGeom>
            <a:avLst/>
            <a:gdLst/>
            <a:ahLst/>
            <a:cxnLst/>
            <a:rect l="l" t="t" r="r" b="b"/>
            <a:pathLst>
              <a:path w="3986387" h="1993193">
                <a:moveTo>
                  <a:pt x="0" y="0"/>
                </a:moveTo>
                <a:lnTo>
                  <a:pt x="3986387" y="0"/>
                </a:lnTo>
                <a:lnTo>
                  <a:pt x="3986387" y="1993194"/>
                </a:lnTo>
                <a:lnTo>
                  <a:pt x="0" y="1993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55102" y="3294468"/>
            <a:ext cx="8295587" cy="532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3"/>
              </a:lnSpc>
            </a:pPr>
            <a:endParaRPr dirty="0"/>
          </a:p>
          <a:p>
            <a:pPr algn="l">
              <a:lnSpc>
                <a:spcPts val="6360"/>
              </a:lnSpc>
            </a:pPr>
            <a:r>
              <a:rPr lang="en-US" sz="5300" u="sng" spc="-206" dirty="0">
                <a:solidFill>
                  <a:srgbClr val="E11B22"/>
                </a:solidFill>
                <a:latin typeface="Calibri (MS) Bold"/>
              </a:rPr>
              <a:t>PYRONOVA IS, </a:t>
            </a:r>
            <a:r>
              <a:rPr lang="en-US" sz="5300" u="sng" spc="-206" dirty="0" err="1">
                <a:solidFill>
                  <a:srgbClr val="E11B22"/>
                </a:solidFill>
                <a:latin typeface="Calibri (MS) Bold"/>
              </a:rPr>
              <a:t>s.r.o.</a:t>
            </a:r>
            <a:endParaRPr lang="en-US" sz="5300" u="sng" spc="-206" dirty="0">
              <a:solidFill>
                <a:srgbClr val="E11B22"/>
              </a:solidFill>
              <a:latin typeface="Calibri (MS) Bold"/>
            </a:endParaRPr>
          </a:p>
          <a:p>
            <a:pPr algn="l">
              <a:lnSpc>
                <a:spcPts val="4200"/>
              </a:lnSpc>
            </a:pPr>
            <a:r>
              <a:rPr lang="en-US" sz="3500" spc="-139" dirty="0">
                <a:solidFill>
                  <a:srgbClr val="5E5E5E"/>
                </a:solidFill>
                <a:latin typeface="Calibri (MS) Bold"/>
              </a:rPr>
              <a:t>Phone number: </a:t>
            </a:r>
            <a:r>
              <a:rPr lang="en-US" sz="3500" spc="-139" dirty="0">
                <a:solidFill>
                  <a:srgbClr val="4C5C65"/>
                </a:solidFill>
                <a:latin typeface="Calibri (MS) Bold"/>
              </a:rPr>
              <a:t>+420 513 034 770  </a:t>
            </a:r>
          </a:p>
          <a:p>
            <a:pPr algn="l">
              <a:lnSpc>
                <a:spcPts val="4200"/>
              </a:lnSpc>
            </a:pPr>
            <a:r>
              <a:rPr lang="en-US" sz="3500" spc="-136" dirty="0">
                <a:solidFill>
                  <a:srgbClr val="5E5E5E"/>
                </a:solidFill>
                <a:latin typeface="Calibri (MS) Bold"/>
              </a:rPr>
              <a:t>email:</a:t>
            </a:r>
            <a:r>
              <a:rPr lang="en-US" sz="3500" spc="-136" dirty="0">
                <a:solidFill>
                  <a:srgbClr val="E11B22"/>
                </a:solidFill>
                <a:latin typeface="Calibri (MS) Bold"/>
              </a:rPr>
              <a:t> </a:t>
            </a:r>
            <a:r>
              <a:rPr lang="en-US" sz="3500" u="sng" spc="-136" dirty="0">
                <a:solidFill>
                  <a:srgbClr val="00B0F0"/>
                </a:solidFill>
                <a:latin typeface="Calibri (MS) Bold"/>
                <a:hlinkClick r:id="rId4" tooltip="mailto:pyronova.cz@pyronova.com"/>
              </a:rPr>
              <a:t>pyronova.cz@pyronova.com</a:t>
            </a:r>
          </a:p>
          <a:p>
            <a:pPr algn="l">
              <a:lnSpc>
                <a:spcPts val="4233"/>
              </a:lnSpc>
            </a:pPr>
            <a:endParaRPr lang="en-US" sz="3500" u="sng" spc="-136" dirty="0">
              <a:solidFill>
                <a:srgbClr val="00B0F0"/>
              </a:solidFill>
              <a:latin typeface="Calibri (MS) Bold"/>
              <a:hlinkClick r:id="rId4" tooltip="mailto:pyronova.cz@pyronova.com"/>
            </a:endParaRPr>
          </a:p>
          <a:p>
            <a:pPr algn="l">
              <a:lnSpc>
                <a:spcPts val="5640"/>
              </a:lnSpc>
            </a:pPr>
            <a:r>
              <a:rPr lang="en-US" sz="4700" spc="-187" dirty="0">
                <a:solidFill>
                  <a:srgbClr val="E11B22"/>
                </a:solidFill>
                <a:latin typeface="Calibri (MS) Bold"/>
              </a:rPr>
              <a:t>Pavel </a:t>
            </a:r>
            <a:r>
              <a:rPr lang="en-US" sz="4700" spc="-187" dirty="0" err="1">
                <a:solidFill>
                  <a:srgbClr val="E11B22"/>
                </a:solidFill>
                <a:latin typeface="Calibri (MS) Bold"/>
              </a:rPr>
              <a:t>Devečka</a:t>
            </a:r>
            <a:r>
              <a:rPr lang="en-US" sz="4700" spc="-187" dirty="0">
                <a:solidFill>
                  <a:srgbClr val="E11B22"/>
                </a:solidFill>
                <a:latin typeface="Calibri (MS) Bold"/>
              </a:rPr>
              <a:t>  </a:t>
            </a:r>
          </a:p>
          <a:p>
            <a:pPr algn="l">
              <a:lnSpc>
                <a:spcPts val="4200"/>
              </a:lnSpc>
            </a:pPr>
            <a:r>
              <a:rPr lang="en-US" sz="3500" spc="-136" dirty="0">
                <a:solidFill>
                  <a:srgbClr val="4C5C65"/>
                </a:solidFill>
                <a:latin typeface="Calibri (MS) Bold"/>
              </a:rPr>
              <a:t>Phone number: +420 733 529 041</a:t>
            </a:r>
          </a:p>
          <a:p>
            <a:pPr algn="l">
              <a:lnSpc>
                <a:spcPts val="4200"/>
              </a:lnSpc>
            </a:pPr>
            <a:r>
              <a:rPr lang="en-US" sz="3500" spc="-136" dirty="0">
                <a:solidFill>
                  <a:srgbClr val="4C5C65"/>
                </a:solidFill>
                <a:latin typeface="Calibri (MS) Bold"/>
              </a:rPr>
              <a:t>email:</a:t>
            </a:r>
            <a:r>
              <a:rPr lang="en-US" sz="3500" spc="-136" dirty="0">
                <a:solidFill>
                  <a:srgbClr val="4C5C65"/>
                </a:solidFill>
                <a:latin typeface="Calibri (MS)"/>
              </a:rPr>
              <a:t> </a:t>
            </a:r>
            <a:r>
              <a:rPr lang="en-US" sz="3500" u="sng" spc="-136" dirty="0">
                <a:solidFill>
                  <a:srgbClr val="00B0F0"/>
                </a:solidFill>
                <a:latin typeface="Calibri (MS) Bold"/>
                <a:hlinkClick r:id="rId4" tooltip="mailto:pyronova.cz@pyronova.com"/>
              </a:rPr>
              <a:t>pavel.devecka@p</a:t>
            </a:r>
            <a:r>
              <a:rPr lang="en-US" sz="3500" u="sng" spc="-136" dirty="0">
                <a:solidFill>
                  <a:srgbClr val="00B0F0"/>
                </a:solidFill>
                <a:ea typeface="Calibri (MS) Bold"/>
              </a:rPr>
              <a:t>﻿</a:t>
            </a:r>
            <a:r>
              <a:rPr lang="en-US" sz="3500" u="sng" spc="-136" dirty="0">
                <a:solidFill>
                  <a:srgbClr val="00B0F0"/>
                </a:solidFill>
                <a:latin typeface="Calibri (MS) Bold"/>
                <a:hlinkClick r:id="rId4" tooltip="mailto:pyronova.cz@pyronova.com"/>
              </a:rPr>
              <a:t>yronova.com</a:t>
            </a:r>
          </a:p>
          <a:p>
            <a:pPr algn="l">
              <a:lnSpc>
                <a:spcPts val="4233"/>
              </a:lnSpc>
            </a:pPr>
            <a:endParaRPr lang="en-US" sz="3500" u="sng" spc="-136" dirty="0">
              <a:solidFill>
                <a:srgbClr val="00B0F0"/>
              </a:solidFill>
              <a:latin typeface="Calibri (MS) Bold"/>
              <a:hlinkClick r:id="rId4" tooltip="mailto:pyronova.cz@pyronova.co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96177" y="3294468"/>
            <a:ext cx="8892740" cy="501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37"/>
              </a:lnSpc>
            </a:pPr>
            <a:endParaRPr dirty="0"/>
          </a:p>
          <a:p>
            <a:pPr algn="r">
              <a:lnSpc>
                <a:spcPts val="6360"/>
              </a:lnSpc>
            </a:pPr>
            <a:r>
              <a:rPr lang="en-US" sz="5300" u="sng" spc="-206" dirty="0">
                <a:solidFill>
                  <a:srgbClr val="1F9565"/>
                </a:solidFill>
                <a:latin typeface="Calibri (MS) Bold"/>
              </a:rPr>
              <a:t>WAGNER Austria GmbH</a:t>
            </a:r>
          </a:p>
          <a:p>
            <a:pPr algn="r">
              <a:lnSpc>
                <a:spcPts val="4200"/>
              </a:lnSpc>
            </a:pPr>
            <a:r>
              <a:rPr lang="en-US" sz="3500" spc="-139" dirty="0">
                <a:solidFill>
                  <a:srgbClr val="4C5C65"/>
                </a:solidFill>
                <a:latin typeface="Calibri (MS) Bold"/>
              </a:rPr>
              <a:t>Phone number: +43. 2262. 64262-0  </a:t>
            </a:r>
          </a:p>
          <a:p>
            <a:pPr algn="r">
              <a:lnSpc>
                <a:spcPts val="4200"/>
              </a:lnSpc>
            </a:pPr>
            <a:r>
              <a:rPr lang="en-US" sz="3500" spc="-136" dirty="0">
                <a:solidFill>
                  <a:srgbClr val="4C5C65"/>
                </a:solidFill>
                <a:latin typeface="Calibri (MS) Bold"/>
              </a:rPr>
              <a:t>email: </a:t>
            </a:r>
            <a:r>
              <a:rPr lang="en-US" sz="3500" u="sng" spc="-136" dirty="0">
                <a:solidFill>
                  <a:srgbClr val="B8C8C1"/>
                </a:solidFill>
                <a:latin typeface="Calibri (MS) Bold"/>
              </a:rPr>
              <a:t>office@wagner-austria.com</a:t>
            </a:r>
          </a:p>
          <a:p>
            <a:pPr algn="r">
              <a:lnSpc>
                <a:spcPts val="5640"/>
              </a:lnSpc>
            </a:pPr>
            <a:endParaRPr lang="en-US" sz="3500" u="sng" spc="-136" dirty="0">
              <a:solidFill>
                <a:srgbClr val="B8C8C1"/>
              </a:solidFill>
              <a:latin typeface="Calibri (MS) Bold"/>
            </a:endParaRPr>
          </a:p>
          <a:p>
            <a:pPr algn="r">
              <a:lnSpc>
                <a:spcPts val="5640"/>
              </a:lnSpc>
            </a:pPr>
            <a:r>
              <a:rPr lang="en-US" sz="4700" spc="-187" dirty="0">
                <a:solidFill>
                  <a:srgbClr val="1F9565"/>
                </a:solidFill>
                <a:latin typeface="Calibri (MS) Bold"/>
              </a:rPr>
              <a:t>Gerald Koller</a:t>
            </a:r>
            <a:r>
              <a:rPr lang="en-US" sz="4700" spc="-187" dirty="0">
                <a:solidFill>
                  <a:srgbClr val="E11B22"/>
                </a:solidFill>
                <a:latin typeface="Calibri (MS) Bold"/>
              </a:rPr>
              <a:t>  </a:t>
            </a:r>
          </a:p>
          <a:p>
            <a:pPr algn="r">
              <a:lnSpc>
                <a:spcPts val="4200"/>
              </a:lnSpc>
            </a:pPr>
            <a:r>
              <a:rPr lang="en-US" sz="3500" spc="-136" dirty="0">
                <a:solidFill>
                  <a:srgbClr val="4C5C65"/>
                </a:solidFill>
                <a:latin typeface="Calibri (MS) Bold"/>
              </a:rPr>
              <a:t>Phone number: +43 2262 64262 21</a:t>
            </a:r>
          </a:p>
          <a:p>
            <a:pPr algn="r">
              <a:lnSpc>
                <a:spcPts val="4200"/>
              </a:lnSpc>
            </a:pPr>
            <a:r>
              <a:rPr lang="en-US" sz="3500" spc="-139" dirty="0">
                <a:solidFill>
                  <a:srgbClr val="4C5C65"/>
                </a:solidFill>
                <a:latin typeface="Calibri (MS) Bold"/>
              </a:rPr>
              <a:t>email:</a:t>
            </a:r>
            <a:r>
              <a:rPr lang="en-US" sz="3500" spc="-139" dirty="0">
                <a:solidFill>
                  <a:srgbClr val="4C5C65"/>
                </a:solidFill>
                <a:latin typeface="Calibri (MS)"/>
              </a:rPr>
              <a:t> </a:t>
            </a:r>
            <a:r>
              <a:rPr lang="en-US" sz="3500" u="sng" spc="-139" dirty="0">
                <a:solidFill>
                  <a:srgbClr val="B8C8C1"/>
                </a:solidFill>
                <a:latin typeface="Calibri (MS) Bold"/>
                <a:hlinkClick r:id="rId5" tooltip="mailto:koller@wagner-austria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koller@wagner-austria.com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885" y="2589618"/>
            <a:ext cx="8958522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spc="-179">
                <a:solidFill>
                  <a:srgbClr val="4C5C65"/>
                </a:solidFill>
                <a:latin typeface="Calibri 1"/>
              </a:rPr>
              <a:t>CONTACT 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19198" y="9225770"/>
            <a:ext cx="66197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13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213DE3-1A0B-131E-31B8-E40A2E28A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743075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1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F106388-6A85-D3F6-61FA-11761A844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404" y="1879205"/>
            <a:ext cx="10645191" cy="665727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308BBE5-EDA0-EFAB-54C4-C126677EEBD2}"/>
              </a:ext>
            </a:extLst>
          </p:cNvPr>
          <p:cNvSpPr txBox="1"/>
          <p:nvPr/>
        </p:nvSpPr>
        <p:spPr>
          <a:xfrm>
            <a:off x="9105143" y="8028501"/>
            <a:ext cx="1730571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Data digitization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65C46C-A8CA-37C2-B27E-12E6E175A884}"/>
              </a:ext>
            </a:extLst>
          </p:cNvPr>
          <p:cNvSpPr txBox="1"/>
          <p:nvPr/>
        </p:nvSpPr>
        <p:spPr>
          <a:xfrm>
            <a:off x="10047778" y="4582834"/>
            <a:ext cx="1615200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3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Sorting systems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8825FBE-F282-2A4B-76BA-3F42FCA7EF3E}"/>
              </a:ext>
            </a:extLst>
          </p:cNvPr>
          <p:cNvSpPr txBox="1"/>
          <p:nvPr/>
        </p:nvSpPr>
        <p:spPr>
          <a:xfrm>
            <a:off x="6432126" y="5605771"/>
            <a:ext cx="1348478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Monorail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C923026-5476-D3F7-34AC-D8561F9085DB}"/>
              </a:ext>
            </a:extLst>
          </p:cNvPr>
          <p:cNvSpPr txBox="1"/>
          <p:nvPr/>
        </p:nvSpPr>
        <p:spPr>
          <a:xfrm>
            <a:off x="8277431" y="4716493"/>
            <a:ext cx="1260674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Conveyors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336A2B0-E3B8-C253-563A-00AB813F12BB}"/>
              </a:ext>
            </a:extLst>
          </p:cNvPr>
          <p:cNvSpPr txBox="1"/>
          <p:nvPr/>
        </p:nvSpPr>
        <p:spPr>
          <a:xfrm>
            <a:off x="9266125" y="7001240"/>
            <a:ext cx="762059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AMR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F886A8-2C02-2793-3036-7F30DCC88532}"/>
              </a:ext>
            </a:extLst>
          </p:cNvPr>
          <p:cNvSpPr txBox="1"/>
          <p:nvPr/>
        </p:nvSpPr>
        <p:spPr>
          <a:xfrm>
            <a:off x="5900674" y="6962467"/>
            <a:ext cx="1903855" cy="44230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Automated unloading and loading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7047A35-BC11-267D-CFC3-7EFE219E9013}"/>
              </a:ext>
            </a:extLst>
          </p:cNvPr>
          <p:cNvSpPr txBox="1"/>
          <p:nvPr/>
        </p:nvSpPr>
        <p:spPr>
          <a:xfrm>
            <a:off x="8259267" y="5823805"/>
            <a:ext cx="1152885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Autostore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5A70D34-68CD-FE77-A4CA-97D2D38A7906}"/>
              </a:ext>
            </a:extLst>
          </p:cNvPr>
          <p:cNvSpPr txBox="1"/>
          <p:nvPr/>
        </p:nvSpPr>
        <p:spPr>
          <a:xfrm>
            <a:off x="5534769" y="3389203"/>
            <a:ext cx="1794715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Pallet multideep + shuttle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5B826E1-6122-A367-B28F-2CB693AF9445}"/>
              </a:ext>
            </a:extLst>
          </p:cNvPr>
          <p:cNvSpPr txBox="1"/>
          <p:nvPr/>
        </p:nvSpPr>
        <p:spPr>
          <a:xfrm>
            <a:off x="7194386" y="2124840"/>
            <a:ext cx="2060864" cy="44230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Pallet warehouse </a:t>
            </a:r>
            <a:br>
              <a:rPr lang="cs-CZ" sz="1137" dirty="0"/>
            </a:br>
            <a:r>
              <a:rPr lang="cs-CZ" sz="1137" dirty="0"/>
              <a:t>+ stacker crane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3420EEC-219D-57EA-8D46-3D5C0483078F}"/>
              </a:ext>
            </a:extLst>
          </p:cNvPr>
          <p:cNvSpPr txBox="1"/>
          <p:nvPr/>
        </p:nvSpPr>
        <p:spPr>
          <a:xfrm>
            <a:off x="10700824" y="2778602"/>
            <a:ext cx="1806438" cy="44230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Storage for crates</a:t>
            </a:r>
            <a:br>
              <a:rPr lang="cs-CZ" sz="1137" dirty="0"/>
            </a:br>
            <a:r>
              <a:rPr lang="cs-CZ" sz="1137" dirty="0"/>
              <a:t>+ stacker crane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88B8C71-81C0-2C8B-BE8C-A557C21ACE42}"/>
              </a:ext>
            </a:extLst>
          </p:cNvPr>
          <p:cNvSpPr txBox="1"/>
          <p:nvPr/>
        </p:nvSpPr>
        <p:spPr>
          <a:xfrm>
            <a:off x="12268200" y="3790568"/>
            <a:ext cx="1806438" cy="442301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sz="1137" dirty="0"/>
              <a:t>Storage for crates</a:t>
            </a:r>
            <a:br>
              <a:rPr lang="cs-CZ" sz="1137" dirty="0"/>
            </a:br>
            <a:r>
              <a:rPr lang="cs-CZ" sz="1137" dirty="0"/>
              <a:t>+ shuttle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22DB46C-EE67-FD6C-2EDF-16E8CBDD706B}"/>
              </a:ext>
            </a:extLst>
          </p:cNvPr>
          <p:cNvSpPr txBox="1"/>
          <p:nvPr/>
        </p:nvSpPr>
        <p:spPr>
          <a:xfrm>
            <a:off x="8678081" y="3952797"/>
            <a:ext cx="1468142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3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Depalletization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7E93654-6868-06DD-41A4-EE807E88408C}"/>
              </a:ext>
            </a:extLst>
          </p:cNvPr>
          <p:cNvSpPr txBox="1"/>
          <p:nvPr/>
        </p:nvSpPr>
        <p:spPr>
          <a:xfrm>
            <a:off x="10778029" y="5491043"/>
            <a:ext cx="1468142" cy="267317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37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Palletizing</a:t>
            </a:r>
          </a:p>
        </p:txBody>
      </p:sp>
    </p:spTree>
    <p:extLst>
      <p:ext uri="{BB962C8B-B14F-4D97-AF65-F5344CB8AC3E}">
        <p14:creationId xmlns:p14="http://schemas.microsoft.com/office/powerpoint/2010/main" val="145443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3483" y="-4762"/>
            <a:ext cx="7248193" cy="10296525"/>
            <a:chOff x="0" y="0"/>
            <a:chExt cx="9664258" cy="13728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9651619" cy="13716000"/>
            </a:xfrm>
            <a:custGeom>
              <a:avLst/>
              <a:gdLst/>
              <a:ahLst/>
              <a:cxnLst/>
              <a:rect l="l" t="t" r="r" b="b"/>
              <a:pathLst>
                <a:path w="9651619" h="13716000">
                  <a:moveTo>
                    <a:pt x="0" y="0"/>
                  </a:moveTo>
                  <a:lnTo>
                    <a:pt x="9651619" y="0"/>
                  </a:lnTo>
                  <a:lnTo>
                    <a:pt x="9651619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531150" y="764732"/>
            <a:ext cx="2592860" cy="2592860"/>
          </a:xfrm>
          <a:custGeom>
            <a:avLst/>
            <a:gdLst/>
            <a:ahLst/>
            <a:cxnLst/>
            <a:rect l="l" t="t" r="r" b="b"/>
            <a:pathLst>
              <a:path w="2592860" h="2592860">
                <a:moveTo>
                  <a:pt x="0" y="0"/>
                </a:moveTo>
                <a:lnTo>
                  <a:pt x="2592860" y="0"/>
                </a:lnTo>
                <a:lnTo>
                  <a:pt x="2592860" y="2592861"/>
                </a:lnTo>
                <a:lnTo>
                  <a:pt x="0" y="25928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928494" y="1836430"/>
            <a:ext cx="5512660" cy="3307070"/>
          </a:xfrm>
          <a:custGeom>
            <a:avLst/>
            <a:gdLst/>
            <a:ahLst/>
            <a:cxnLst/>
            <a:rect l="l" t="t" r="r" b="b"/>
            <a:pathLst>
              <a:path w="5512660" h="3307070">
                <a:moveTo>
                  <a:pt x="0" y="0"/>
                </a:moveTo>
                <a:lnTo>
                  <a:pt x="5512660" y="0"/>
                </a:lnTo>
                <a:lnTo>
                  <a:pt x="5512660" y="3307070"/>
                </a:lnTo>
                <a:lnTo>
                  <a:pt x="0" y="33070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434" b="-243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50628" y="5481585"/>
            <a:ext cx="13401049" cy="3661052"/>
          </a:xfrm>
          <a:custGeom>
            <a:avLst/>
            <a:gdLst/>
            <a:ahLst/>
            <a:cxnLst/>
            <a:rect l="l" t="t" r="r" b="b"/>
            <a:pathLst>
              <a:path w="13401049" h="3661052">
                <a:moveTo>
                  <a:pt x="0" y="0"/>
                </a:moveTo>
                <a:lnTo>
                  <a:pt x="13401049" y="0"/>
                </a:lnTo>
                <a:lnTo>
                  <a:pt x="13401049" y="3661052"/>
                </a:lnTo>
                <a:lnTo>
                  <a:pt x="0" y="36610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050628" y="1836430"/>
            <a:ext cx="3140820" cy="727915"/>
          </a:xfrm>
          <a:custGeom>
            <a:avLst/>
            <a:gdLst/>
            <a:ahLst/>
            <a:cxnLst/>
            <a:rect l="l" t="t" r="r" b="b"/>
            <a:pathLst>
              <a:path w="3140820" h="727915">
                <a:moveTo>
                  <a:pt x="0" y="0"/>
                </a:moveTo>
                <a:lnTo>
                  <a:pt x="3140820" y="0"/>
                </a:lnTo>
                <a:lnTo>
                  <a:pt x="3140820" y="727916"/>
                </a:lnTo>
                <a:lnTo>
                  <a:pt x="0" y="7279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050628" y="2927645"/>
            <a:ext cx="7419491" cy="2215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8"/>
              </a:lnSpc>
            </a:pPr>
            <a:r>
              <a:rPr lang="en-US" sz="2432">
                <a:solidFill>
                  <a:srgbClr val="5E5E5E"/>
                </a:solidFill>
                <a:latin typeface="Calibri (MS)"/>
              </a:rPr>
              <a:t>La Lorraine Bakery Group (LLBG) is a 100% Belgian family-owned company with more than 80 years of experience in the </a:t>
            </a:r>
            <a:r>
              <a:rPr lang="en-US" sz="2432">
                <a:solidFill>
                  <a:srgbClr val="E11B22"/>
                </a:solidFill>
                <a:latin typeface="Calibri (MS) Bold"/>
              </a:rPr>
              <a:t>milling and bakery sector</a:t>
            </a:r>
            <a:r>
              <a:rPr lang="en-US" sz="2432">
                <a:solidFill>
                  <a:srgbClr val="5E5E5E"/>
                </a:solidFill>
                <a:latin typeface="Calibri (MS)"/>
              </a:rPr>
              <a:t>. Every day, more than </a:t>
            </a:r>
            <a:r>
              <a:rPr lang="en-US" sz="2432">
                <a:solidFill>
                  <a:srgbClr val="E11B22"/>
                </a:solidFill>
                <a:latin typeface="Calibri (MS) Bold"/>
              </a:rPr>
              <a:t>4,800</a:t>
            </a:r>
            <a:r>
              <a:rPr lang="en-US" sz="2432">
                <a:solidFill>
                  <a:srgbClr val="5E5E5E"/>
                </a:solidFill>
                <a:latin typeface="Calibri (MS)"/>
              </a:rPr>
              <a:t> </a:t>
            </a:r>
            <a:r>
              <a:rPr lang="en-US" sz="2432">
                <a:solidFill>
                  <a:srgbClr val="E11B22"/>
                </a:solidFill>
                <a:latin typeface="Calibri (MS) Bold"/>
              </a:rPr>
              <a:t>enthusiastic employees</a:t>
            </a:r>
            <a:r>
              <a:rPr lang="en-US" sz="2432">
                <a:solidFill>
                  <a:srgbClr val="5E5E5E"/>
                </a:solidFill>
                <a:latin typeface="Calibri (MS)"/>
              </a:rPr>
              <a:t> create and sell high-quality bakery products worldwide to consumers, </a:t>
            </a:r>
            <a:r>
              <a:rPr lang="en-US" sz="2432">
                <a:solidFill>
                  <a:srgbClr val="E11B22"/>
                </a:solidFill>
                <a:latin typeface="Calibri (MS) Bold"/>
              </a:rPr>
              <a:t>retailers</a:t>
            </a:r>
            <a:r>
              <a:rPr lang="en-US" sz="2432">
                <a:solidFill>
                  <a:srgbClr val="5E5E5E"/>
                </a:solidFill>
                <a:latin typeface="Calibri (MS)"/>
              </a:rPr>
              <a:t> and the foodservice sector in more than </a:t>
            </a:r>
            <a:r>
              <a:rPr lang="en-US" sz="2432">
                <a:solidFill>
                  <a:srgbClr val="E11B22"/>
                </a:solidFill>
                <a:latin typeface="Calibri (MS) Bold"/>
              </a:rPr>
              <a:t>35 countries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2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973038" y="1371075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78092" y="2036573"/>
            <a:ext cx="5027968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THE RISK OF FIRE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8092" y="3672761"/>
            <a:ext cx="6417112" cy="339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Possible fire causes or fire sources are: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4C5C65"/>
              </a:solidFill>
              <a:latin typeface="Calibri 2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Sparks from overloaded electronic components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Overheated / overloaded cables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Conveyer belt drive motors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Electrical storage and retrieval machinery 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Technical defects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Cooling units</a:t>
            </a: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4C5C65"/>
              </a:solidFill>
              <a:latin typeface="Calibri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3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47254" y="3858792"/>
            <a:ext cx="3139343" cy="3139343"/>
          </a:xfrm>
          <a:custGeom>
            <a:avLst/>
            <a:gdLst/>
            <a:ahLst/>
            <a:cxnLst/>
            <a:rect l="l" t="t" r="r" b="b"/>
            <a:pathLst>
              <a:path w="3139343" h="3139343">
                <a:moveTo>
                  <a:pt x="0" y="0"/>
                </a:moveTo>
                <a:lnTo>
                  <a:pt x="3139342" y="0"/>
                </a:lnTo>
                <a:lnTo>
                  <a:pt x="3139342" y="3139342"/>
                </a:lnTo>
                <a:lnTo>
                  <a:pt x="0" y="313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65060" y="4245317"/>
            <a:ext cx="1703730" cy="2366292"/>
          </a:xfrm>
          <a:custGeom>
            <a:avLst/>
            <a:gdLst/>
            <a:ahLst/>
            <a:cxnLst/>
            <a:rect l="l" t="t" r="r" b="b"/>
            <a:pathLst>
              <a:path w="1703730" h="2366292">
                <a:moveTo>
                  <a:pt x="0" y="0"/>
                </a:moveTo>
                <a:lnTo>
                  <a:pt x="1703730" y="0"/>
                </a:lnTo>
                <a:lnTo>
                  <a:pt x="1703730" y="2366292"/>
                </a:lnTo>
                <a:lnTo>
                  <a:pt x="0" y="2366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6973038" y="1371075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78092" y="2036573"/>
            <a:ext cx="905267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FIRE IN A COLD STORE WAREHOUSE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8092" y="4204501"/>
            <a:ext cx="9052673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What can happen: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4C5C65"/>
              </a:solidFill>
              <a:latin typeface="Calibri 2"/>
            </a:endParaRP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Fire spread even faster due to dry air and low temperature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Impairs the function of conventional fire protection solutions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Impossible to use conventional water-based extinguishing systems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4C5C65"/>
                </a:solidFill>
                <a:latin typeface="Calibri 2"/>
              </a:rPr>
              <a:t>• Antifreeze would contaminate and damage the stored food</a:t>
            </a: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4C5C65"/>
              </a:solidFill>
              <a:latin typeface="Calibri 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4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47254" y="3858792"/>
            <a:ext cx="3139343" cy="3139343"/>
          </a:xfrm>
          <a:custGeom>
            <a:avLst/>
            <a:gdLst/>
            <a:ahLst/>
            <a:cxnLst/>
            <a:rect l="l" t="t" r="r" b="b"/>
            <a:pathLst>
              <a:path w="3139343" h="3139343">
                <a:moveTo>
                  <a:pt x="0" y="0"/>
                </a:moveTo>
                <a:lnTo>
                  <a:pt x="3139342" y="0"/>
                </a:lnTo>
                <a:lnTo>
                  <a:pt x="3139342" y="3139342"/>
                </a:lnTo>
                <a:lnTo>
                  <a:pt x="0" y="313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65060" y="4245317"/>
            <a:ext cx="1703730" cy="2366292"/>
          </a:xfrm>
          <a:custGeom>
            <a:avLst/>
            <a:gdLst/>
            <a:ahLst/>
            <a:cxnLst/>
            <a:rect l="l" t="t" r="r" b="b"/>
            <a:pathLst>
              <a:path w="1703730" h="2366292">
                <a:moveTo>
                  <a:pt x="0" y="0"/>
                </a:moveTo>
                <a:lnTo>
                  <a:pt x="1703730" y="0"/>
                </a:lnTo>
                <a:lnTo>
                  <a:pt x="1703730" y="2366292"/>
                </a:lnTo>
                <a:lnTo>
                  <a:pt x="0" y="2366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678092" y="3672761"/>
            <a:ext cx="11507803" cy="592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Find a certified and local accepted solution 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To protect the stored food from any damage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Prevent staff from being injured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Avoid process interruption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Supply chain protection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E11B22"/>
                </a:solidFill>
                <a:latin typeface="Calibri 1"/>
              </a:rPr>
              <a:t>FOR THESE KIND OF CHALLENGES, </a:t>
            </a:r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E11B22"/>
                </a:solidFill>
                <a:latin typeface="Calibri 1"/>
              </a:rPr>
              <a:t>WE DEVELOPED OXYGEN REDUCTION SYSTEM!</a:t>
            </a:r>
          </a:p>
          <a:p>
            <a:pPr>
              <a:lnSpc>
                <a:spcPts val="2999"/>
              </a:lnSpc>
            </a:pPr>
            <a:endParaRPr lang="en-US" sz="3499">
              <a:solidFill>
                <a:srgbClr val="E11B22"/>
              </a:solidFill>
              <a:latin typeface="Calibri 1"/>
            </a:endParaRPr>
          </a:p>
          <a:p>
            <a:pPr algn="l">
              <a:lnSpc>
                <a:spcPts val="2999"/>
              </a:lnSpc>
            </a:pPr>
            <a:endParaRPr lang="en-US" sz="3499">
              <a:solidFill>
                <a:srgbClr val="E11B22"/>
              </a:solidFill>
              <a:latin typeface="Calibri 1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973038" y="1371075"/>
            <a:ext cx="1118596" cy="716633"/>
            <a:chOff x="0" y="0"/>
            <a:chExt cx="294610" cy="1887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678092" y="2036573"/>
            <a:ext cx="905267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THE RISK ANALYSIS / CHALLENGE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5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47254" y="3858792"/>
            <a:ext cx="3139343" cy="3139343"/>
          </a:xfrm>
          <a:custGeom>
            <a:avLst/>
            <a:gdLst/>
            <a:ahLst/>
            <a:cxnLst/>
            <a:rect l="l" t="t" r="r" b="b"/>
            <a:pathLst>
              <a:path w="3139343" h="3139343">
                <a:moveTo>
                  <a:pt x="0" y="0"/>
                </a:moveTo>
                <a:lnTo>
                  <a:pt x="3139342" y="0"/>
                </a:lnTo>
                <a:lnTo>
                  <a:pt x="3139342" y="3139342"/>
                </a:lnTo>
                <a:lnTo>
                  <a:pt x="0" y="31393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765060" y="4245317"/>
            <a:ext cx="1703730" cy="2366292"/>
          </a:xfrm>
          <a:custGeom>
            <a:avLst/>
            <a:gdLst/>
            <a:ahLst/>
            <a:cxnLst/>
            <a:rect l="l" t="t" r="r" b="b"/>
            <a:pathLst>
              <a:path w="1703730" h="2366292">
                <a:moveTo>
                  <a:pt x="0" y="0"/>
                </a:moveTo>
                <a:lnTo>
                  <a:pt x="1703730" y="0"/>
                </a:lnTo>
                <a:lnTo>
                  <a:pt x="1703730" y="2366292"/>
                </a:lnTo>
                <a:lnTo>
                  <a:pt x="0" y="23662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9404" y="2707133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2017402" y="3248863"/>
            <a:ext cx="4806305" cy="3048627"/>
          </a:xfrm>
          <a:custGeom>
            <a:avLst/>
            <a:gdLst/>
            <a:ahLst/>
            <a:cxnLst/>
            <a:rect l="l" t="t" r="r" b="b"/>
            <a:pathLst>
              <a:path w="4806305" h="3048627">
                <a:moveTo>
                  <a:pt x="0" y="0"/>
                </a:moveTo>
                <a:lnTo>
                  <a:pt x="4806305" y="0"/>
                </a:lnTo>
                <a:lnTo>
                  <a:pt x="4806305" y="3048628"/>
                </a:lnTo>
                <a:lnTo>
                  <a:pt x="0" y="3048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434167" y="6405839"/>
            <a:ext cx="5389540" cy="2047036"/>
          </a:xfrm>
          <a:custGeom>
            <a:avLst/>
            <a:gdLst/>
            <a:ahLst/>
            <a:cxnLst/>
            <a:rect l="l" t="t" r="r" b="b"/>
            <a:pathLst>
              <a:path w="5389540" h="2047036">
                <a:moveTo>
                  <a:pt x="0" y="0"/>
                </a:moveTo>
                <a:lnTo>
                  <a:pt x="5389540" y="0"/>
                </a:lnTo>
                <a:lnTo>
                  <a:pt x="5389540" y="2047036"/>
                </a:lnTo>
                <a:lnTo>
                  <a:pt x="0" y="20470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80889" y="2924032"/>
            <a:ext cx="7410378" cy="45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Automated cold storage (-25 ºC / -13 ºF)</a:t>
            </a:r>
          </a:p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Kladno (CZ) – 2013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Bakery products and confectionery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Storage volume ca. 166,000 m³ – 27,000 pallet slots – ca. 38 m high</a:t>
            </a:r>
          </a:p>
          <a:p>
            <a:pPr marL="539749" lvl="1" indent="-269875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Fire protection solution consisting of:</a:t>
            </a:r>
          </a:p>
          <a:p>
            <a:pPr marL="1079499" lvl="2" indent="-359833">
              <a:lnSpc>
                <a:spcPts val="2999"/>
              </a:lnSpc>
              <a:buFont typeface="Arial"/>
              <a:buChar char="⚬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OxyReduct® active fire prevention</a:t>
            </a:r>
          </a:p>
          <a:p>
            <a:pPr marL="1079499" lvl="2" indent="-359833">
              <a:lnSpc>
                <a:spcPts val="2999"/>
              </a:lnSpc>
              <a:buFont typeface="Arial"/>
              <a:buChar char="⚬"/>
            </a:pPr>
            <a:r>
              <a:rPr lang="en-US" sz="2499">
                <a:solidFill>
                  <a:srgbClr val="5E5E5E"/>
                </a:solidFill>
                <a:latin typeface="Calibri (MS)"/>
              </a:rPr>
              <a:t>Fire detection and alarm with TITANUS® aspirating smoke detectors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682887" y="2243742"/>
            <a:ext cx="3140820" cy="727915"/>
          </a:xfrm>
          <a:custGeom>
            <a:avLst/>
            <a:gdLst/>
            <a:ahLst/>
            <a:cxnLst/>
            <a:rect l="l" t="t" r="r" b="b"/>
            <a:pathLst>
              <a:path w="3140820" h="727915">
                <a:moveTo>
                  <a:pt x="0" y="0"/>
                </a:moveTo>
                <a:lnTo>
                  <a:pt x="3140820" y="0"/>
                </a:lnTo>
                <a:lnTo>
                  <a:pt x="3140820" y="727915"/>
                </a:lnTo>
                <a:lnTo>
                  <a:pt x="0" y="727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678092" y="2036573"/>
            <a:ext cx="905267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LA LORRAINE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6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8541" y="1886554"/>
            <a:ext cx="104776" cy="104775"/>
            <a:chOff x="0" y="0"/>
            <a:chExt cx="139701" cy="139700"/>
          </a:xfrm>
        </p:grpSpPr>
        <p:sp>
          <p:nvSpPr>
            <p:cNvPr id="3" name="Freeform 3"/>
            <p:cNvSpPr/>
            <p:nvPr/>
          </p:nvSpPr>
          <p:spPr>
            <a:xfrm>
              <a:off x="6350" y="6350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>
                  <a:moveTo>
                    <a:pt x="0" y="63500"/>
                  </a:moveTo>
                  <a:cubicBezTo>
                    <a:pt x="0" y="28448"/>
                    <a:pt x="28448" y="0"/>
                    <a:pt x="63500" y="0"/>
                  </a:cubicBezTo>
                  <a:cubicBezTo>
                    <a:pt x="98552" y="0"/>
                    <a:pt x="127000" y="28448"/>
                    <a:pt x="127000" y="63500"/>
                  </a:cubicBezTo>
                  <a:cubicBezTo>
                    <a:pt x="127000" y="98552"/>
                    <a:pt x="98552" y="127000"/>
                    <a:pt x="63500" y="127000"/>
                  </a:cubicBezTo>
                  <a:cubicBezTo>
                    <a:pt x="28448" y="127000"/>
                    <a:pt x="0" y="98552"/>
                    <a:pt x="0" y="63500"/>
                  </a:cubicBezTo>
                  <a:close/>
                </a:path>
              </a:pathLst>
            </a:custGeom>
            <a:solidFill>
              <a:srgbClr val="E11B2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5102" y="780896"/>
            <a:ext cx="2295526" cy="495608"/>
          </a:xfrm>
          <a:custGeom>
            <a:avLst/>
            <a:gdLst/>
            <a:ahLst/>
            <a:cxnLst/>
            <a:rect l="l" t="t" r="r" b="b"/>
            <a:pathLst>
              <a:path w="2295526" h="495608">
                <a:moveTo>
                  <a:pt x="0" y="0"/>
                </a:moveTo>
                <a:lnTo>
                  <a:pt x="2295526" y="0"/>
                </a:lnTo>
                <a:lnTo>
                  <a:pt x="2295526" y="495608"/>
                </a:lnTo>
                <a:lnTo>
                  <a:pt x="0" y="495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169404" y="2707133"/>
            <a:ext cx="1118596" cy="716633"/>
            <a:chOff x="0" y="0"/>
            <a:chExt cx="294610" cy="188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4610" cy="188743"/>
            </a:xfrm>
            <a:custGeom>
              <a:avLst/>
              <a:gdLst/>
              <a:ahLst/>
              <a:cxnLst/>
              <a:rect l="l" t="t" r="r" b="b"/>
              <a:pathLst>
                <a:path w="294610" h="188743">
                  <a:moveTo>
                    <a:pt x="0" y="0"/>
                  </a:moveTo>
                  <a:lnTo>
                    <a:pt x="294610" y="0"/>
                  </a:lnTo>
                  <a:lnTo>
                    <a:pt x="294610" y="188743"/>
                  </a:lnTo>
                  <a:lnTo>
                    <a:pt x="0" y="1887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94610" cy="2268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00"/>
                </a:lnSpc>
              </a:pPr>
              <a:r>
                <a:rPr lang="en-US" sz="1500" spc="-59">
                  <a:solidFill>
                    <a:srgbClr val="FFFFFF"/>
                  </a:solidFill>
                  <a:latin typeface="Calibri 1"/>
                </a:rPr>
                <a:t>222dfbhvbla220222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78092" y="3672761"/>
            <a:ext cx="4913078" cy="376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</a:pPr>
            <a:r>
              <a:rPr lang="en-US" sz="2499">
                <a:solidFill>
                  <a:srgbClr val="5E5E5E"/>
                </a:solidFill>
                <a:latin typeface="Calibri (MS) Bold"/>
              </a:rPr>
              <a:t>Example with corrugated cardboard:</a:t>
            </a: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>
              <a:lnSpc>
                <a:spcPts val="2999"/>
              </a:lnSpc>
            </a:pPr>
            <a:endParaRPr lang="en-US" sz="2499">
              <a:solidFill>
                <a:srgbClr val="5E5E5E"/>
              </a:solidFill>
              <a:latin typeface="Calibri (MS) Bold"/>
            </a:endParaR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E11B22"/>
                </a:solidFill>
                <a:latin typeface="Calibri (MS)"/>
              </a:rPr>
              <a:t>The ignition risk is reduced by decreasing ambient temperature!</a:t>
            </a:r>
          </a:p>
        </p:txBody>
      </p:sp>
      <p:sp>
        <p:nvSpPr>
          <p:cNvPr id="9" name="Freeform 9"/>
          <p:cNvSpPr/>
          <p:nvPr/>
        </p:nvSpPr>
        <p:spPr>
          <a:xfrm>
            <a:off x="3678092" y="4149143"/>
            <a:ext cx="3014305" cy="2406378"/>
          </a:xfrm>
          <a:custGeom>
            <a:avLst/>
            <a:gdLst/>
            <a:ahLst/>
            <a:cxnLst/>
            <a:rect l="l" t="t" r="r" b="b"/>
            <a:pathLst>
              <a:path w="3014305" h="2406378">
                <a:moveTo>
                  <a:pt x="0" y="0"/>
                </a:moveTo>
                <a:lnTo>
                  <a:pt x="3014304" y="0"/>
                </a:lnTo>
                <a:lnTo>
                  <a:pt x="3014304" y="2406377"/>
                </a:lnTo>
                <a:lnTo>
                  <a:pt x="0" y="2406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35666" y="3065449"/>
            <a:ext cx="7923634" cy="5854268"/>
          </a:xfrm>
          <a:custGeom>
            <a:avLst/>
            <a:gdLst/>
            <a:ahLst/>
            <a:cxnLst/>
            <a:rect l="l" t="t" r="r" b="b"/>
            <a:pathLst>
              <a:path w="7923634" h="5854268">
                <a:moveTo>
                  <a:pt x="0" y="0"/>
                </a:moveTo>
                <a:lnTo>
                  <a:pt x="7923634" y="0"/>
                </a:lnTo>
                <a:lnTo>
                  <a:pt x="7923634" y="5854268"/>
                </a:lnTo>
                <a:lnTo>
                  <a:pt x="0" y="58542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678092" y="2036573"/>
            <a:ext cx="9052673" cy="121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500" spc="-179">
                <a:solidFill>
                  <a:srgbClr val="E11B22"/>
                </a:solidFill>
                <a:latin typeface="Calibri 1"/>
              </a:rPr>
              <a:t>IGNITION THRESHOLD IN REFRIGERATED AREAS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62759" y="9219289"/>
            <a:ext cx="148124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 APRIL 2024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5102" y="9219289"/>
            <a:ext cx="17285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500" spc="-59">
                <a:solidFill>
                  <a:srgbClr val="4C5C65"/>
                </a:solidFill>
                <a:latin typeface="Calibri 1"/>
              </a:rPr>
              <a:t>PYRONOVA Group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519198" y="9225770"/>
            <a:ext cx="195453" cy="22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0"/>
              </a:lnSpc>
            </a:pPr>
            <a:r>
              <a:rPr lang="en-US" sz="1350" spc="-53">
                <a:solidFill>
                  <a:srgbClr val="4C5C65"/>
                </a:solidFill>
                <a:latin typeface="Calibri 1"/>
              </a:rPr>
              <a:t>7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293391" y="454819"/>
            <a:ext cx="2295526" cy="1147763"/>
          </a:xfrm>
          <a:custGeom>
            <a:avLst/>
            <a:gdLst/>
            <a:ahLst/>
            <a:cxnLst/>
            <a:rect l="l" t="t" r="r" b="b"/>
            <a:pathLst>
              <a:path w="2295526" h="1147763">
                <a:moveTo>
                  <a:pt x="0" y="0"/>
                </a:moveTo>
                <a:lnTo>
                  <a:pt x="2295526" y="0"/>
                </a:lnTo>
                <a:lnTo>
                  <a:pt x="2295526" y="1147762"/>
                </a:lnTo>
                <a:lnTo>
                  <a:pt x="0" y="1147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793</Words>
  <Application>Microsoft Office PowerPoint</Application>
  <PresentationFormat>Vlastní</PresentationFormat>
  <Paragraphs>207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 (MS) Bold</vt:lpstr>
      <vt:lpstr>Arial</vt:lpstr>
      <vt:lpstr>Calibri</vt:lpstr>
      <vt:lpstr>Calibri (MS)</vt:lpstr>
      <vt:lpstr>Calibri 2</vt:lpstr>
      <vt:lpstr>Calibri 1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OXYGEN REDUCTION SYSTEM TITANUS_PYRONOVA x WAGNER</dc:title>
  <dc:creator>Pavel Devecka</dc:creator>
  <cp:lastModifiedBy>Pavel Devecka</cp:lastModifiedBy>
  <cp:revision>3</cp:revision>
  <dcterms:created xsi:type="dcterms:W3CDTF">2006-08-16T00:00:00Z</dcterms:created>
  <dcterms:modified xsi:type="dcterms:W3CDTF">2024-04-09T23:04:37Z</dcterms:modified>
  <dc:identifier>DAGBwnwONhc</dc:identifier>
</cp:coreProperties>
</file>